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1"/>
  </p:notesMasterIdLst>
  <p:sldIdLst>
    <p:sldId id="262" r:id="rId3"/>
    <p:sldId id="263" r:id="rId4"/>
    <p:sldId id="258" r:id="rId5"/>
    <p:sldId id="259" r:id="rId6"/>
    <p:sldId id="265" r:id="rId7"/>
    <p:sldId id="266" r:id="rId8"/>
    <p:sldId id="261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2AEBE-FEE2-4E87-B735-83A5A0763598}" type="datetimeFigureOut">
              <a:rPr lang="fr-FR" smtClean="0"/>
              <a:t>29/01/2025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D9526-806F-4B59-8E40-B6AC1F07D2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92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7DC217-DF71-1A49-B3EA-559F1F43B0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4615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7DC217-DF71-1A49-B3EA-559F1F43B0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04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7DC217-DF71-1A49-B3EA-559F1F43B0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0542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7DC217-DF71-1A49-B3EA-559F1F43B0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1910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5099-B3AD-44D7-919B-BCB6DC3E7F21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5078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15DA-6CBC-4AEF-A85F-371C66916CF8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2849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07E4-95E8-4ABC-B20B-51235318A48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948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80920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955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981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937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5099-B3AD-44D7-919B-BCB6DC3E7F21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8076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F121-2723-4D35-ADA9-215CD054C4BC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1625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F54BA-4BC6-480F-839C-951A49B248A9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696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D0EA-4726-4440-BF9D-E88296FC3068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6617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F121-2723-4D35-ADA9-215CD054C4BC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5017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D10D-99D1-46B2-A85A-C16850FCF8CF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620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7E51-34D6-4E3D-8F41-CC63EA446EDD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312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E550-CE3F-497F-B953-7DE0932F91C0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877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A0BF4-BAA0-4539-95F2-9C4277F97478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171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884E-D945-496C-84BE-49C61F78F9EC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086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15DA-6CBC-4AEF-A85F-371C66916CF8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9498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07E4-95E8-4ABC-B20B-51235318A48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189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684902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167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3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F54BA-4BC6-480F-839C-951A49B248A9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863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635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10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D0EA-4726-4440-BF9D-E88296FC3068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1347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D10D-99D1-46B2-A85A-C16850FCF8CF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91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7E51-34D6-4E3D-8F41-CC63EA446EDD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7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E550-CE3F-497F-B953-7DE0932F91C0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14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A0BF4-BAA0-4539-95F2-9C4277F97478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52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884E-D945-496C-84BE-49C61F78F9EC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111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CD438618-DEE5-47CF-A8B2-A9E090D503CD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0665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  <p15:guide id="8" orient="horz" pos="45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CD438618-DEE5-47CF-A8B2-A9E090D503CD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E30AF5A0-43BB-4336-8627-9123B9144D80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276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  <p15:guide id="8" orient="horz" pos="45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493" y="1695629"/>
            <a:ext cx="4663440" cy="3332832"/>
          </a:xfrm>
        </p:spPr>
        <p:txBody>
          <a:bodyPr>
            <a:normAutofit/>
          </a:bodyPr>
          <a:lstStyle/>
          <a:p>
            <a:pPr algn="ctr"/>
            <a:r>
              <a:rPr lang="ar-SA" sz="8000" dirty="0">
                <a:latin typeface="Aldhabi" panose="01000000000000000000" pitchFamily="2" charset="-78"/>
                <a:cs typeface="Aldhabi" panose="01000000000000000000" pitchFamily="2" charset="-78"/>
              </a:rPr>
              <a:t>تقرير الانتساب </a:t>
            </a:r>
            <a:r>
              <a:rPr lang="ar-SA" sz="8000" dirty="0" smtClean="0">
                <a:latin typeface="Aldhabi" panose="01000000000000000000" pitchFamily="2" charset="-78"/>
                <a:cs typeface="Aldhabi" panose="01000000000000000000" pitchFamily="2" charset="-78"/>
              </a:rPr>
              <a:t>السنوي</a:t>
            </a:r>
            <a:endParaRPr lang="fr-FR" sz="8000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6781"/>
                </a:solidFill>
                <a:effectLst/>
                <a:uLnTx/>
                <a:uFillTx/>
                <a:latin typeface="Calisto MT"/>
                <a:ea typeface="+mn-ea"/>
                <a:cs typeface="+mn-cs"/>
              </a:rPr>
              <a:t>12-01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596781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6781"/>
                </a:solidFill>
                <a:effectLst/>
                <a:uLnTx/>
                <a:uFillTx/>
                <a:latin typeface="Calisto MT"/>
                <a:ea typeface="+mn-ea"/>
                <a:cs typeface="+mn-cs"/>
              </a:rPr>
              <a:t>2024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596781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4A09A9-5501-47C1-A89A-A340965A2B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59EBB"/>
                </a:solidFill>
                <a:effectLst/>
                <a:uLnTx/>
                <a:uFillTx/>
                <a:latin typeface="Calisto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959EBB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5769891" y="1053791"/>
            <a:ext cx="4407877" cy="440787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518" y="1175418"/>
            <a:ext cx="4164622" cy="41646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0086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9963" y="1389183"/>
            <a:ext cx="4943161" cy="1056074"/>
          </a:xfrm>
        </p:spPr>
        <p:txBody>
          <a:bodyPr/>
          <a:lstStyle/>
          <a:p>
            <a:pPr algn="ctr"/>
            <a:r>
              <a:rPr lang="ar-SA" sz="8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الحصيلة الإجمالية</a:t>
            </a:r>
            <a:endParaRPr lang="fr-FR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459962" y="2649416"/>
            <a:ext cx="4943161" cy="10560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b="1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all" spc="3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126,325,070</a:t>
            </a:r>
            <a:endParaRPr kumimoji="0" lang="fr-FR" sz="6000" b="1" i="0" u="none" strike="noStrike" kern="1200" cap="all" spc="3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87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38859A5-E381-24F7-EEC5-270524ED57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24641" y="1193320"/>
          <a:ext cx="8927130" cy="594731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975710">
                  <a:extLst>
                    <a:ext uri="{9D8B030D-6E8A-4147-A177-3AD203B41FA5}">
                      <a16:colId xmlns:a16="http://schemas.microsoft.com/office/drawing/2014/main" val="2206143762"/>
                    </a:ext>
                  </a:extLst>
                </a:gridCol>
                <a:gridCol w="2975710">
                  <a:extLst>
                    <a:ext uri="{9D8B030D-6E8A-4147-A177-3AD203B41FA5}">
                      <a16:colId xmlns:a16="http://schemas.microsoft.com/office/drawing/2014/main" val="3047461791"/>
                    </a:ext>
                  </a:extLst>
                </a:gridCol>
                <a:gridCol w="2975710">
                  <a:extLst>
                    <a:ext uri="{9D8B030D-6E8A-4147-A177-3AD203B41FA5}">
                      <a16:colId xmlns:a16="http://schemas.microsoft.com/office/drawing/2014/main" val="1979370722"/>
                    </a:ext>
                  </a:extLst>
                </a:gridCol>
              </a:tblGrid>
              <a:tr h="594731">
                <a:tc>
                  <a:txBody>
                    <a:bodyPr/>
                    <a:lstStyle/>
                    <a:p>
                      <a:pPr algn="ctr" rtl="1" fontAlgn="base"/>
                      <a:endParaRPr lang="ar-SA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/>
                      <a:endParaRPr lang="ar-SA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48303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43336FA-429B-9010-EDAE-3EDF57DC2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294333"/>
              </p:ext>
            </p:extLst>
          </p:nvPr>
        </p:nvGraphicFramePr>
        <p:xfrm>
          <a:off x="1933755" y="1814884"/>
          <a:ext cx="7978731" cy="501678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59577">
                  <a:extLst>
                    <a:ext uri="{9D8B030D-6E8A-4147-A177-3AD203B41FA5}">
                      <a16:colId xmlns:a16="http://schemas.microsoft.com/office/drawing/2014/main" val="2804826179"/>
                    </a:ext>
                  </a:extLst>
                </a:gridCol>
                <a:gridCol w="2659577">
                  <a:extLst>
                    <a:ext uri="{9D8B030D-6E8A-4147-A177-3AD203B41FA5}">
                      <a16:colId xmlns:a16="http://schemas.microsoft.com/office/drawing/2014/main" val="4033076681"/>
                    </a:ext>
                  </a:extLst>
                </a:gridCol>
                <a:gridCol w="2659577">
                  <a:extLst>
                    <a:ext uri="{9D8B030D-6E8A-4147-A177-3AD203B41FA5}">
                      <a16:colId xmlns:a16="http://schemas.microsoft.com/office/drawing/2014/main" val="1392802447"/>
                    </a:ext>
                  </a:extLst>
                </a:gridCol>
              </a:tblGrid>
              <a:tr h="501678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المبلغ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عدد الدافعين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الشهر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23735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DAE9819F-41F0-CE5E-6697-5B24D8F4E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278744"/>
              </p:ext>
            </p:extLst>
          </p:nvPr>
        </p:nvGraphicFramePr>
        <p:xfrm>
          <a:off x="1933753" y="2350184"/>
          <a:ext cx="8202468" cy="520314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734156">
                  <a:extLst>
                    <a:ext uri="{9D8B030D-6E8A-4147-A177-3AD203B41FA5}">
                      <a16:colId xmlns:a16="http://schemas.microsoft.com/office/drawing/2014/main" val="1151043443"/>
                    </a:ext>
                  </a:extLst>
                </a:gridCol>
                <a:gridCol w="2734156">
                  <a:extLst>
                    <a:ext uri="{9D8B030D-6E8A-4147-A177-3AD203B41FA5}">
                      <a16:colId xmlns:a16="http://schemas.microsoft.com/office/drawing/2014/main" val="216715203"/>
                    </a:ext>
                  </a:extLst>
                </a:gridCol>
                <a:gridCol w="2734156">
                  <a:extLst>
                    <a:ext uri="{9D8B030D-6E8A-4147-A177-3AD203B41FA5}">
                      <a16:colId xmlns:a16="http://schemas.microsoft.com/office/drawing/2014/main" val="2547205744"/>
                    </a:ext>
                  </a:extLst>
                </a:gridCol>
              </a:tblGrid>
              <a:tr h="520314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8375570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2000" b="1" dirty="0" smtClean="0">
                          <a:effectLst/>
                        </a:rPr>
                        <a:t> </a:t>
                      </a:r>
                      <a:r>
                        <a:rPr lang="ar-SA" sz="2000" b="1" dirty="0" smtClean="0">
                          <a:effectLst/>
                        </a:rPr>
                        <a:t>4038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0" fontAlgn="base">
                        <a:tabLst>
                          <a:tab pos="1527175" algn="l"/>
                        </a:tabLst>
                      </a:pPr>
                      <a:r>
                        <a:rPr lang="ar-SA" sz="2000" b="1" dirty="0" smtClean="0">
                          <a:effectLst/>
                        </a:rPr>
                        <a:t>يناير</a:t>
                      </a:r>
                      <a:r>
                        <a:rPr lang="ar-SA" sz="2000" b="1" baseline="0" dirty="0" smtClean="0">
                          <a:effectLst/>
                        </a:rPr>
                        <a:t>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10079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45DC2C-6575-1FB0-A57A-DDDC90647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491474"/>
              </p:ext>
            </p:extLst>
          </p:nvPr>
        </p:nvGraphicFramePr>
        <p:xfrm>
          <a:off x="2079668" y="2780440"/>
          <a:ext cx="7949547" cy="474960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49849">
                  <a:extLst>
                    <a:ext uri="{9D8B030D-6E8A-4147-A177-3AD203B41FA5}">
                      <a16:colId xmlns:a16="http://schemas.microsoft.com/office/drawing/2014/main" val="2177513254"/>
                    </a:ext>
                  </a:extLst>
                </a:gridCol>
                <a:gridCol w="2649849">
                  <a:extLst>
                    <a:ext uri="{9D8B030D-6E8A-4147-A177-3AD203B41FA5}">
                      <a16:colId xmlns:a16="http://schemas.microsoft.com/office/drawing/2014/main" val="4003576420"/>
                    </a:ext>
                  </a:extLst>
                </a:gridCol>
                <a:gridCol w="2649849">
                  <a:extLst>
                    <a:ext uri="{9D8B030D-6E8A-4147-A177-3AD203B41FA5}">
                      <a16:colId xmlns:a16="http://schemas.microsoft.com/office/drawing/2014/main" val="532256850"/>
                    </a:ext>
                  </a:extLst>
                </a:gridCol>
              </a:tblGrid>
              <a:tr h="474960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8956220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2000" b="1" dirty="0" smtClean="0">
                          <a:effectLst/>
                        </a:rPr>
                        <a:t> </a:t>
                      </a:r>
                      <a:r>
                        <a:rPr lang="ar-SA" sz="2000" b="1" dirty="0" smtClean="0">
                          <a:effectLst/>
                        </a:rPr>
                        <a:t>5763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</a:rPr>
                        <a:t>فبراير</a:t>
                      </a:r>
                      <a:r>
                        <a:rPr lang="ar-SA" sz="2000" b="1" baseline="0" dirty="0" smtClean="0">
                          <a:effectLst/>
                        </a:rPr>
                        <a:t> </a:t>
                      </a:r>
                      <a:endParaRPr lang="fr-FR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77691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CE884643-BED8-1908-902D-354AFF05A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906175"/>
              </p:ext>
            </p:extLst>
          </p:nvPr>
        </p:nvGraphicFramePr>
        <p:xfrm>
          <a:off x="1690255" y="3300755"/>
          <a:ext cx="8338960" cy="396240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3194645">
                  <a:extLst>
                    <a:ext uri="{9D8B030D-6E8A-4147-A177-3AD203B41FA5}">
                      <a16:colId xmlns:a16="http://schemas.microsoft.com/office/drawing/2014/main" val="1114437643"/>
                    </a:ext>
                  </a:extLst>
                </a:gridCol>
                <a:gridCol w="2490316">
                  <a:extLst>
                    <a:ext uri="{9D8B030D-6E8A-4147-A177-3AD203B41FA5}">
                      <a16:colId xmlns:a16="http://schemas.microsoft.com/office/drawing/2014/main" val="224411107"/>
                    </a:ext>
                  </a:extLst>
                </a:gridCol>
                <a:gridCol w="2653999">
                  <a:extLst>
                    <a:ext uri="{9D8B030D-6E8A-4147-A177-3AD203B41FA5}">
                      <a16:colId xmlns:a16="http://schemas.microsoft.com/office/drawing/2014/main" val="828719665"/>
                    </a:ext>
                  </a:extLst>
                </a:gridCol>
              </a:tblGrid>
              <a:tr h="384902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1800" b="1" dirty="0" smtClean="0">
                          <a:effectLst/>
                        </a:rPr>
                        <a:t> 10111580</a:t>
                      </a:r>
                      <a:endParaRPr lang="ar-SA" sz="18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5465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مارس</a:t>
                      </a:r>
                      <a:r>
                        <a:rPr lang="ar-SA" sz="2000" b="1" baseline="0" dirty="0" smtClean="0">
                          <a:effectLst/>
                          <a:cs typeface="Calisto MT" panose="02040603050505030304" pitchFamily="18" charset="0"/>
                        </a:rPr>
                        <a:t>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310649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90B8130-108C-F0B4-7EAE-40A0922AE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327735"/>
              </p:ext>
            </p:extLst>
          </p:nvPr>
        </p:nvGraphicFramePr>
        <p:xfrm>
          <a:off x="1933753" y="3765485"/>
          <a:ext cx="8202468" cy="474108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734156">
                  <a:extLst>
                    <a:ext uri="{9D8B030D-6E8A-4147-A177-3AD203B41FA5}">
                      <a16:colId xmlns:a16="http://schemas.microsoft.com/office/drawing/2014/main" val="1590065532"/>
                    </a:ext>
                  </a:extLst>
                </a:gridCol>
                <a:gridCol w="2734156">
                  <a:extLst>
                    <a:ext uri="{9D8B030D-6E8A-4147-A177-3AD203B41FA5}">
                      <a16:colId xmlns:a16="http://schemas.microsoft.com/office/drawing/2014/main" val="3814577988"/>
                    </a:ext>
                  </a:extLst>
                </a:gridCol>
                <a:gridCol w="2734156">
                  <a:extLst>
                    <a:ext uri="{9D8B030D-6E8A-4147-A177-3AD203B41FA5}">
                      <a16:colId xmlns:a16="http://schemas.microsoft.com/office/drawing/2014/main" val="1554564649"/>
                    </a:ext>
                  </a:extLst>
                </a:gridCol>
              </a:tblGrid>
              <a:tr h="474108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10723400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2000" b="1" dirty="0" smtClean="0">
                          <a:effectLst/>
                        </a:rPr>
                        <a:t>  </a:t>
                      </a:r>
                      <a:r>
                        <a:rPr lang="ar-SA" sz="2000" b="1" dirty="0" smtClean="0">
                          <a:effectLst/>
                        </a:rPr>
                        <a:t>4017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بريل</a:t>
                      </a:r>
                      <a:endParaRPr lang="ar-SA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877067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EF340797-148A-A00B-B279-DC1CA2969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998435"/>
              </p:ext>
            </p:extLst>
          </p:nvPr>
        </p:nvGraphicFramePr>
        <p:xfrm>
          <a:off x="2225428" y="4334397"/>
          <a:ext cx="7910793" cy="416435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36931">
                  <a:extLst>
                    <a:ext uri="{9D8B030D-6E8A-4147-A177-3AD203B41FA5}">
                      <a16:colId xmlns:a16="http://schemas.microsoft.com/office/drawing/2014/main" val="185959139"/>
                    </a:ext>
                  </a:extLst>
                </a:gridCol>
                <a:gridCol w="2636931">
                  <a:extLst>
                    <a:ext uri="{9D8B030D-6E8A-4147-A177-3AD203B41FA5}">
                      <a16:colId xmlns:a16="http://schemas.microsoft.com/office/drawing/2014/main" val="3584997175"/>
                    </a:ext>
                  </a:extLst>
                </a:gridCol>
                <a:gridCol w="2636931">
                  <a:extLst>
                    <a:ext uri="{9D8B030D-6E8A-4147-A177-3AD203B41FA5}">
                      <a16:colId xmlns:a16="http://schemas.microsoft.com/office/drawing/2014/main" val="3163320398"/>
                    </a:ext>
                  </a:extLst>
                </a:gridCol>
              </a:tblGrid>
              <a:tr h="416435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9124230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46</a:t>
                      </a:r>
                      <a:r>
                        <a:rPr lang="fr-FR" sz="2000" b="1" dirty="0" smtClean="0">
                          <a:effectLst/>
                        </a:rPr>
                        <a:t>69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مايو</a:t>
                      </a:r>
                      <a:endParaRPr lang="ar-SA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65561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CEF23B02-0746-9D2E-055E-15D768A61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556216"/>
              </p:ext>
            </p:extLst>
          </p:nvPr>
        </p:nvGraphicFramePr>
        <p:xfrm>
          <a:off x="2599815" y="4768104"/>
          <a:ext cx="7234848" cy="576044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411616">
                  <a:extLst>
                    <a:ext uri="{9D8B030D-6E8A-4147-A177-3AD203B41FA5}">
                      <a16:colId xmlns:a16="http://schemas.microsoft.com/office/drawing/2014/main" val="1785958988"/>
                    </a:ext>
                  </a:extLst>
                </a:gridCol>
                <a:gridCol w="2411616">
                  <a:extLst>
                    <a:ext uri="{9D8B030D-6E8A-4147-A177-3AD203B41FA5}">
                      <a16:colId xmlns:a16="http://schemas.microsoft.com/office/drawing/2014/main" val="1187265399"/>
                    </a:ext>
                  </a:extLst>
                </a:gridCol>
                <a:gridCol w="2411616">
                  <a:extLst>
                    <a:ext uri="{9D8B030D-6E8A-4147-A177-3AD203B41FA5}">
                      <a16:colId xmlns:a16="http://schemas.microsoft.com/office/drawing/2014/main" val="1638489155"/>
                    </a:ext>
                  </a:extLst>
                </a:gridCol>
              </a:tblGrid>
              <a:tr h="576044">
                <a:tc>
                  <a:txBody>
                    <a:bodyPr/>
                    <a:lstStyle/>
                    <a:p>
                      <a:pPr algn="l" rtl="0" fontAlgn="base"/>
                      <a:r>
                        <a:rPr lang="fr-FR" sz="2000" b="1" baseline="0" dirty="0" smtClean="0">
                          <a:effectLst/>
                        </a:rPr>
                        <a:t>    </a:t>
                      </a:r>
                      <a:r>
                        <a:rPr lang="fr-FR" sz="2000" b="1" dirty="0" smtClean="0">
                          <a:effectLst/>
                        </a:rPr>
                        <a:t>1</a:t>
                      </a:r>
                      <a:r>
                        <a:rPr lang="ar-SA" sz="2000" b="1" dirty="0" smtClean="0">
                          <a:effectLst/>
                        </a:rPr>
                        <a:t>0254260</a:t>
                      </a:r>
                      <a:r>
                        <a:rPr lang="fr-FR" sz="2000" b="1" dirty="0" smtClean="0">
                          <a:effectLst/>
                        </a:rPr>
                        <a:t>  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r>
                        <a:rPr lang="ar-SA" sz="2000" b="1" dirty="0" smtClean="0">
                          <a:effectLst/>
                          <a:latin typeface="Calisto MT"/>
                        </a:rPr>
                        <a:t>4628</a:t>
                      </a:r>
                      <a:endParaRPr lang="fr-FR" sz="2000" b="1" dirty="0">
                        <a:effectLst/>
                        <a:latin typeface="Calisto M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يونيو </a:t>
                      </a:r>
                      <a:endParaRPr lang="ar-SA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298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38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38859A5-E381-24F7-EEC5-270524ED57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740206"/>
              </p:ext>
            </p:extLst>
          </p:nvPr>
        </p:nvGraphicFramePr>
        <p:xfrm>
          <a:off x="1518970" y="1592955"/>
          <a:ext cx="10154221" cy="594731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3714511">
                  <a:extLst>
                    <a:ext uri="{9D8B030D-6E8A-4147-A177-3AD203B41FA5}">
                      <a16:colId xmlns:a16="http://schemas.microsoft.com/office/drawing/2014/main" val="2206143762"/>
                    </a:ext>
                  </a:extLst>
                </a:gridCol>
                <a:gridCol w="2947481">
                  <a:extLst>
                    <a:ext uri="{9D8B030D-6E8A-4147-A177-3AD203B41FA5}">
                      <a16:colId xmlns:a16="http://schemas.microsoft.com/office/drawing/2014/main" val="3047461791"/>
                    </a:ext>
                  </a:extLst>
                </a:gridCol>
                <a:gridCol w="3492229">
                  <a:extLst>
                    <a:ext uri="{9D8B030D-6E8A-4147-A177-3AD203B41FA5}">
                      <a16:colId xmlns:a16="http://schemas.microsoft.com/office/drawing/2014/main" val="1979370722"/>
                    </a:ext>
                  </a:extLst>
                </a:gridCol>
              </a:tblGrid>
              <a:tr h="594731">
                <a:tc>
                  <a:txBody>
                    <a:bodyPr/>
                    <a:lstStyle/>
                    <a:p>
                      <a:pPr algn="ctr" rtl="1" fontAlgn="base"/>
                      <a:r>
                        <a:rPr lang="ar-SA" sz="2000" b="1" dirty="0" smtClean="0">
                          <a:effectLst/>
                        </a:rPr>
                        <a:t>المبلغ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>
                          <a:effectLst/>
                        </a:rPr>
                        <a:t>عدد</a:t>
                      </a:r>
                      <a:r>
                        <a:rPr lang="ar-SA" b="1" baseline="0" dirty="0" smtClean="0">
                          <a:effectLst/>
                        </a:rPr>
                        <a:t> الدافعين</a:t>
                      </a:r>
                      <a:endParaRPr lang="ar-SA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 fontAlgn="base"/>
                      <a:r>
                        <a:rPr lang="ar-SA" b="1" dirty="0" smtClean="0">
                          <a:effectLst/>
                        </a:rPr>
                        <a:t>الشهر</a:t>
                      </a:r>
                      <a:endParaRPr lang="ar-SA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48303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43336FA-429B-9010-EDAE-3EDF57DC2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02691"/>
              </p:ext>
            </p:extLst>
          </p:nvPr>
        </p:nvGraphicFramePr>
        <p:xfrm>
          <a:off x="1972663" y="2308023"/>
          <a:ext cx="8134374" cy="501678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711458">
                  <a:extLst>
                    <a:ext uri="{9D8B030D-6E8A-4147-A177-3AD203B41FA5}">
                      <a16:colId xmlns:a16="http://schemas.microsoft.com/office/drawing/2014/main" val="2804826179"/>
                    </a:ext>
                  </a:extLst>
                </a:gridCol>
                <a:gridCol w="2711458">
                  <a:extLst>
                    <a:ext uri="{9D8B030D-6E8A-4147-A177-3AD203B41FA5}">
                      <a16:colId xmlns:a16="http://schemas.microsoft.com/office/drawing/2014/main" val="4033076681"/>
                    </a:ext>
                  </a:extLst>
                </a:gridCol>
                <a:gridCol w="2711458">
                  <a:extLst>
                    <a:ext uri="{9D8B030D-6E8A-4147-A177-3AD203B41FA5}">
                      <a16:colId xmlns:a16="http://schemas.microsoft.com/office/drawing/2014/main" val="1392802447"/>
                    </a:ext>
                  </a:extLst>
                </a:gridCol>
              </a:tblGrid>
              <a:tr h="501678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10122200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 algn="ctr" rtl="0" fontAlgn="base"/>
                      <a:r>
                        <a:rPr lang="ar-SA" sz="2000" b="1" dirty="0" smtClean="0">
                          <a:effectLst/>
                        </a:rPr>
                        <a:t>   6350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يوليو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23735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DAE9819F-41F0-CE5E-6697-5B24D8F4E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877814"/>
              </p:ext>
            </p:extLst>
          </p:nvPr>
        </p:nvGraphicFramePr>
        <p:xfrm>
          <a:off x="2256816" y="2867780"/>
          <a:ext cx="7655667" cy="520314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274371">
                  <a:extLst>
                    <a:ext uri="{9D8B030D-6E8A-4147-A177-3AD203B41FA5}">
                      <a16:colId xmlns:a16="http://schemas.microsoft.com/office/drawing/2014/main" val="1151043443"/>
                    </a:ext>
                  </a:extLst>
                </a:gridCol>
                <a:gridCol w="2829407">
                  <a:extLst>
                    <a:ext uri="{9D8B030D-6E8A-4147-A177-3AD203B41FA5}">
                      <a16:colId xmlns:a16="http://schemas.microsoft.com/office/drawing/2014/main" val="216715203"/>
                    </a:ext>
                  </a:extLst>
                </a:gridCol>
                <a:gridCol w="2551889">
                  <a:extLst>
                    <a:ext uri="{9D8B030D-6E8A-4147-A177-3AD203B41FA5}">
                      <a16:colId xmlns:a16="http://schemas.microsoft.com/office/drawing/2014/main" val="2547205744"/>
                    </a:ext>
                  </a:extLst>
                </a:gridCol>
              </a:tblGrid>
              <a:tr h="520314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10468210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5042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0" fontAlgn="base">
                        <a:tabLst>
                          <a:tab pos="1527175" algn="l"/>
                        </a:tabLst>
                      </a:pPr>
                      <a:r>
                        <a:rPr lang="ar-SA" sz="2000" b="1" dirty="0" smtClean="0">
                          <a:effectLst/>
                        </a:rPr>
                        <a:t>اغسطس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10079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45DC2C-6575-1FB0-A57A-DDDC90647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598803"/>
              </p:ext>
            </p:extLst>
          </p:nvPr>
        </p:nvGraphicFramePr>
        <p:xfrm>
          <a:off x="2083345" y="3396291"/>
          <a:ext cx="7829139" cy="557451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09713">
                  <a:extLst>
                    <a:ext uri="{9D8B030D-6E8A-4147-A177-3AD203B41FA5}">
                      <a16:colId xmlns:a16="http://schemas.microsoft.com/office/drawing/2014/main" val="2177513254"/>
                    </a:ext>
                  </a:extLst>
                </a:gridCol>
                <a:gridCol w="2609713">
                  <a:extLst>
                    <a:ext uri="{9D8B030D-6E8A-4147-A177-3AD203B41FA5}">
                      <a16:colId xmlns:a16="http://schemas.microsoft.com/office/drawing/2014/main" val="4003576420"/>
                    </a:ext>
                  </a:extLst>
                </a:gridCol>
                <a:gridCol w="2609713">
                  <a:extLst>
                    <a:ext uri="{9D8B030D-6E8A-4147-A177-3AD203B41FA5}">
                      <a16:colId xmlns:a16="http://schemas.microsoft.com/office/drawing/2014/main" val="532256850"/>
                    </a:ext>
                  </a:extLst>
                </a:gridCol>
              </a:tblGrid>
              <a:tr h="557451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11090520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5623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3050" marR="0" indent="-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</a:rPr>
                        <a:t>سبتمبر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77691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CE884643-BED8-1908-902D-354AFF05A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29824"/>
              </p:ext>
            </p:extLst>
          </p:nvPr>
        </p:nvGraphicFramePr>
        <p:xfrm>
          <a:off x="1812004" y="4059596"/>
          <a:ext cx="8100480" cy="437114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3086069">
                  <a:extLst>
                    <a:ext uri="{9D8B030D-6E8A-4147-A177-3AD203B41FA5}">
                      <a16:colId xmlns:a16="http://schemas.microsoft.com/office/drawing/2014/main" val="1114437643"/>
                    </a:ext>
                  </a:extLst>
                </a:gridCol>
                <a:gridCol w="2314251">
                  <a:extLst>
                    <a:ext uri="{9D8B030D-6E8A-4147-A177-3AD203B41FA5}">
                      <a16:colId xmlns:a16="http://schemas.microsoft.com/office/drawing/2014/main" val="224411107"/>
                    </a:ext>
                  </a:extLst>
                </a:gridCol>
                <a:gridCol w="2700160">
                  <a:extLst>
                    <a:ext uri="{9D8B030D-6E8A-4147-A177-3AD203B41FA5}">
                      <a16:colId xmlns:a16="http://schemas.microsoft.com/office/drawing/2014/main" val="828719665"/>
                    </a:ext>
                  </a:extLst>
                </a:gridCol>
              </a:tblGrid>
              <a:tr h="437114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1800" b="1" dirty="0" smtClean="0">
                          <a:effectLst/>
                        </a:rPr>
                        <a:t>11213190</a:t>
                      </a:r>
                      <a:endParaRPr lang="ar-SA" sz="18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5488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اكتوبر</a:t>
                      </a:r>
                      <a:r>
                        <a:rPr lang="ar-SA" sz="2000" b="1" baseline="0" dirty="0" smtClean="0">
                          <a:effectLst/>
                          <a:cs typeface="Calisto MT" panose="02040603050505030304" pitchFamily="18" charset="0"/>
                        </a:rPr>
                        <a:t> 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310649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90B8130-108C-F0B4-7EAE-40A0922AE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096503"/>
              </p:ext>
            </p:extLst>
          </p:nvPr>
        </p:nvGraphicFramePr>
        <p:xfrm>
          <a:off x="2083344" y="4617047"/>
          <a:ext cx="8023692" cy="520338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74564">
                  <a:extLst>
                    <a:ext uri="{9D8B030D-6E8A-4147-A177-3AD203B41FA5}">
                      <a16:colId xmlns:a16="http://schemas.microsoft.com/office/drawing/2014/main" val="1590065532"/>
                    </a:ext>
                  </a:extLst>
                </a:gridCol>
                <a:gridCol w="2674564">
                  <a:extLst>
                    <a:ext uri="{9D8B030D-6E8A-4147-A177-3AD203B41FA5}">
                      <a16:colId xmlns:a16="http://schemas.microsoft.com/office/drawing/2014/main" val="3814577988"/>
                    </a:ext>
                  </a:extLst>
                </a:gridCol>
                <a:gridCol w="2674564">
                  <a:extLst>
                    <a:ext uri="{9D8B030D-6E8A-4147-A177-3AD203B41FA5}">
                      <a16:colId xmlns:a16="http://schemas.microsoft.com/office/drawing/2014/main" val="1554564649"/>
                    </a:ext>
                  </a:extLst>
                </a:gridCol>
              </a:tblGrid>
              <a:tr h="520338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12042280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5556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</a:rPr>
                        <a:t>نوفمبر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87706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90B8130-108C-F0B4-7EAE-40A0922AE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051676"/>
              </p:ext>
            </p:extLst>
          </p:nvPr>
        </p:nvGraphicFramePr>
        <p:xfrm>
          <a:off x="2083345" y="5160015"/>
          <a:ext cx="8023692" cy="520338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74564">
                  <a:extLst>
                    <a:ext uri="{9D8B030D-6E8A-4147-A177-3AD203B41FA5}">
                      <a16:colId xmlns:a16="http://schemas.microsoft.com/office/drawing/2014/main" val="1590065532"/>
                    </a:ext>
                  </a:extLst>
                </a:gridCol>
                <a:gridCol w="2674564">
                  <a:extLst>
                    <a:ext uri="{9D8B030D-6E8A-4147-A177-3AD203B41FA5}">
                      <a16:colId xmlns:a16="http://schemas.microsoft.com/office/drawing/2014/main" val="3814577988"/>
                    </a:ext>
                  </a:extLst>
                </a:gridCol>
                <a:gridCol w="2674564">
                  <a:extLst>
                    <a:ext uri="{9D8B030D-6E8A-4147-A177-3AD203B41FA5}">
                      <a16:colId xmlns:a16="http://schemas.microsoft.com/office/drawing/2014/main" val="1554564649"/>
                    </a:ext>
                  </a:extLst>
                </a:gridCol>
              </a:tblGrid>
              <a:tr h="520338"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13843410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dirty="0" smtClean="0">
                          <a:effectLst/>
                        </a:rPr>
                        <a:t>6744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</a:rPr>
                        <a:t>دسيمبر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877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418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67491" y="1371600"/>
            <a:ext cx="6015947" cy="4114800"/>
          </a:xfrm>
        </p:spPr>
        <p:txBody>
          <a:bodyPr/>
          <a:lstStyle/>
          <a:p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تقرير الصناديق السنوي</a:t>
            </a:r>
            <a:endParaRPr lang="fr-FR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" r="2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72967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9963" y="1389183"/>
            <a:ext cx="4943161" cy="1056074"/>
          </a:xfrm>
        </p:spPr>
        <p:txBody>
          <a:bodyPr/>
          <a:lstStyle/>
          <a:p>
            <a:pPr algn="ctr"/>
            <a:r>
              <a:rPr lang="ar-SA" sz="8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الحصيلة الإجمالية</a:t>
            </a:r>
            <a:endParaRPr lang="fr-FR" sz="8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459962" y="2649416"/>
            <a:ext cx="4943161" cy="10560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b="1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0" b="1" i="0" u="none" strike="noStrike" kern="1200" cap="all" spc="3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44073" y="2649415"/>
            <a:ext cx="5375563" cy="10560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ar-SA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Andalus" panose="02020603050405020304" pitchFamily="18" charset="-78"/>
              </a:rPr>
              <a:t>48</a:t>
            </a:r>
            <a:r>
              <a:rPr lang="ar-SA" sz="6000" b="1" cap="all" spc="3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ar-SA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Andalus" panose="02020603050405020304" pitchFamily="18" charset="-78"/>
              </a:rPr>
              <a:t>005</a:t>
            </a:r>
            <a:r>
              <a:rPr lang="ar-SA" sz="6000" b="1" cap="all" spc="3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ar-SA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ingdings 3" panose="05040102010807070707" pitchFamily="18" charset="2"/>
                <a:ea typeface="+mn-ea"/>
                <a:cs typeface="Andalus" panose="02020603050405020304" pitchFamily="18" charset="-78"/>
              </a:rPr>
              <a:t>635</a:t>
            </a:r>
            <a:endParaRPr kumimoji="0" lang="fr-FR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ingdings 3" panose="05040102010807070707" pitchFamily="18" charset="2"/>
              <a:ea typeface="+mn-ea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999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38859A5-E381-24F7-EEC5-270524ED57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24641" y="1193320"/>
          <a:ext cx="8927130" cy="594731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975710">
                  <a:extLst>
                    <a:ext uri="{9D8B030D-6E8A-4147-A177-3AD203B41FA5}">
                      <a16:colId xmlns:a16="http://schemas.microsoft.com/office/drawing/2014/main" val="2206143762"/>
                    </a:ext>
                  </a:extLst>
                </a:gridCol>
                <a:gridCol w="2975710">
                  <a:extLst>
                    <a:ext uri="{9D8B030D-6E8A-4147-A177-3AD203B41FA5}">
                      <a16:colId xmlns:a16="http://schemas.microsoft.com/office/drawing/2014/main" val="3047461791"/>
                    </a:ext>
                  </a:extLst>
                </a:gridCol>
                <a:gridCol w="2975710">
                  <a:extLst>
                    <a:ext uri="{9D8B030D-6E8A-4147-A177-3AD203B41FA5}">
                      <a16:colId xmlns:a16="http://schemas.microsoft.com/office/drawing/2014/main" val="1979370722"/>
                    </a:ext>
                  </a:extLst>
                </a:gridCol>
              </a:tblGrid>
              <a:tr h="594731">
                <a:tc>
                  <a:txBody>
                    <a:bodyPr/>
                    <a:lstStyle/>
                    <a:p>
                      <a:pPr algn="ctr" rtl="1" fontAlgn="base"/>
                      <a:endParaRPr lang="ar-SA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/>
                      <a:endParaRPr lang="ar-SA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48303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43336FA-429B-9010-EDAE-3EDF57DC2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7210"/>
              </p:ext>
            </p:extLst>
          </p:nvPr>
        </p:nvGraphicFramePr>
        <p:xfrm>
          <a:off x="1933755" y="1814884"/>
          <a:ext cx="8290016" cy="501678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256029">
                  <a:extLst>
                    <a:ext uri="{9D8B030D-6E8A-4147-A177-3AD203B41FA5}">
                      <a16:colId xmlns:a16="http://schemas.microsoft.com/office/drawing/2014/main" val="2804826179"/>
                    </a:ext>
                  </a:extLst>
                </a:gridCol>
                <a:gridCol w="4234369">
                  <a:extLst>
                    <a:ext uri="{9D8B030D-6E8A-4147-A177-3AD203B41FA5}">
                      <a16:colId xmlns:a16="http://schemas.microsoft.com/office/drawing/2014/main" val="4033076681"/>
                    </a:ext>
                  </a:extLst>
                </a:gridCol>
                <a:gridCol w="1799618">
                  <a:extLst>
                    <a:ext uri="{9D8B030D-6E8A-4147-A177-3AD203B41FA5}">
                      <a16:colId xmlns:a16="http://schemas.microsoft.com/office/drawing/2014/main" val="1392802447"/>
                    </a:ext>
                  </a:extLst>
                </a:gridCol>
              </a:tblGrid>
              <a:tr h="501678"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</a:rPr>
                        <a:t>المبلغ   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ar-SA" sz="2000" b="1" dirty="0" smtClean="0">
                          <a:effectLst/>
                        </a:rPr>
                        <a:t>العدد</a:t>
                      </a:r>
                      <a:r>
                        <a:rPr lang="ar-SA" sz="2000" b="1" baseline="0" dirty="0" smtClean="0">
                          <a:effectLst/>
                        </a:rPr>
                        <a:t> الكلي                 عدد الصناديق المفروز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ar-SA" sz="2000" b="1" dirty="0" smtClean="0">
                          <a:effectLst/>
                        </a:rPr>
                        <a:t>الشهر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23735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DAE9819F-41F0-CE5E-6697-5B24D8F4E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284026"/>
              </p:ext>
            </p:extLst>
          </p:nvPr>
        </p:nvGraphicFramePr>
        <p:xfrm>
          <a:off x="2079667" y="2350184"/>
          <a:ext cx="8056554" cy="520314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85518">
                  <a:extLst>
                    <a:ext uri="{9D8B030D-6E8A-4147-A177-3AD203B41FA5}">
                      <a16:colId xmlns:a16="http://schemas.microsoft.com/office/drawing/2014/main" val="1151043443"/>
                    </a:ext>
                  </a:extLst>
                </a:gridCol>
                <a:gridCol w="3649241">
                  <a:extLst>
                    <a:ext uri="{9D8B030D-6E8A-4147-A177-3AD203B41FA5}">
                      <a16:colId xmlns:a16="http://schemas.microsoft.com/office/drawing/2014/main" val="216715203"/>
                    </a:ext>
                  </a:extLst>
                </a:gridCol>
                <a:gridCol w="1721795">
                  <a:extLst>
                    <a:ext uri="{9D8B030D-6E8A-4147-A177-3AD203B41FA5}">
                      <a16:colId xmlns:a16="http://schemas.microsoft.com/office/drawing/2014/main" val="2547205744"/>
                    </a:ext>
                  </a:extLst>
                </a:gridCol>
              </a:tblGrid>
              <a:tr h="520314">
                <a:tc>
                  <a:txBody>
                    <a:bodyPr/>
                    <a:lstStyle/>
                    <a:p>
                      <a:pPr marL="0" indent="0" algn="l" rtl="0" fontAlgn="base">
                        <a:tabLst>
                          <a:tab pos="534988" algn="l"/>
                        </a:tabLst>
                      </a:pPr>
                      <a:r>
                        <a:rPr lang="ar-SA" sz="2000" b="1" dirty="0" smtClean="0">
                          <a:effectLst/>
                        </a:rPr>
                        <a:t> </a:t>
                      </a:r>
                      <a:r>
                        <a:rPr lang="fr-FR" sz="2000" b="1" dirty="0" smtClean="0">
                          <a:effectLst/>
                        </a:rPr>
                        <a:t>2443580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</a:rPr>
                        <a:t> </a:t>
                      </a:r>
                      <a:r>
                        <a:rPr lang="fr-FR" sz="2000" b="1" dirty="0" smtClean="0">
                          <a:effectLst/>
                        </a:rPr>
                        <a:t>452  </a:t>
                      </a:r>
                      <a:r>
                        <a:rPr lang="ar-SA" sz="2000" b="1" dirty="0" smtClean="0">
                          <a:effectLst/>
                        </a:rPr>
                        <a:t> </a:t>
                      </a:r>
                      <a:r>
                        <a:rPr lang="fr-FR" sz="2000" b="1" dirty="0" smtClean="0">
                          <a:effectLst/>
                        </a:rPr>
                        <a:t>       </a:t>
                      </a:r>
                      <a:r>
                        <a:rPr lang="ar-SA" sz="2000" b="1" dirty="0" smtClean="0">
                          <a:effectLst/>
                        </a:rPr>
                        <a:t>  </a:t>
                      </a:r>
                      <a:r>
                        <a:rPr lang="fr-FR" sz="2000" b="1" dirty="0" smtClean="0">
                          <a:effectLst/>
                        </a:rPr>
                        <a:t>                    3152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rtl="0" fontAlgn="base">
                        <a:tabLst>
                          <a:tab pos="1527175" algn="l"/>
                        </a:tabLst>
                      </a:pPr>
                      <a:r>
                        <a:rPr lang="ar-SA" sz="2000" b="1" dirty="0" smtClean="0">
                          <a:effectLst/>
                        </a:rPr>
                        <a:t>يناير</a:t>
                      </a:r>
                      <a:r>
                        <a:rPr lang="ar-SA" sz="2000" b="1" baseline="0" dirty="0" smtClean="0">
                          <a:effectLst/>
                        </a:rPr>
                        <a:t>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10079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45DC2C-6575-1FB0-A57A-DDDC90647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477981"/>
              </p:ext>
            </p:extLst>
          </p:nvPr>
        </p:nvGraphicFramePr>
        <p:xfrm>
          <a:off x="2167217" y="2878410"/>
          <a:ext cx="8056554" cy="396240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85518">
                  <a:extLst>
                    <a:ext uri="{9D8B030D-6E8A-4147-A177-3AD203B41FA5}">
                      <a16:colId xmlns:a16="http://schemas.microsoft.com/office/drawing/2014/main" val="2177513254"/>
                    </a:ext>
                  </a:extLst>
                </a:gridCol>
                <a:gridCol w="2685518">
                  <a:extLst>
                    <a:ext uri="{9D8B030D-6E8A-4147-A177-3AD203B41FA5}">
                      <a16:colId xmlns:a16="http://schemas.microsoft.com/office/drawing/2014/main" val="4003576420"/>
                    </a:ext>
                  </a:extLst>
                </a:gridCol>
                <a:gridCol w="2685518">
                  <a:extLst>
                    <a:ext uri="{9D8B030D-6E8A-4147-A177-3AD203B41FA5}">
                      <a16:colId xmlns:a16="http://schemas.microsoft.com/office/drawing/2014/main" val="532256850"/>
                    </a:ext>
                  </a:extLst>
                </a:gridCol>
              </a:tblGrid>
              <a:tr h="376705">
                <a:tc>
                  <a:txBody>
                    <a:bodyPr/>
                    <a:lstStyle/>
                    <a:p>
                      <a:pPr algn="l" rtl="0" fontAlgn="base"/>
                      <a:r>
                        <a:rPr lang="fr-FR" sz="2000" b="1" dirty="0" smtClean="0">
                          <a:effectLst/>
                        </a:rPr>
                        <a:t>4082190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fr-FR" sz="2000" b="1" dirty="0" smtClean="0">
                          <a:effectLst/>
                        </a:rPr>
                        <a:t>      614 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effectLst/>
                        </a:rPr>
                        <a:t>    </a:t>
                      </a:r>
                      <a:r>
                        <a:rPr lang="ar-SA" sz="2000" b="1" dirty="0" smtClean="0">
                          <a:effectLst/>
                        </a:rPr>
                        <a:t>فبراير</a:t>
                      </a:r>
                      <a:r>
                        <a:rPr lang="ar-SA" sz="2000" b="1" baseline="0" dirty="0" smtClean="0">
                          <a:effectLst/>
                        </a:rPr>
                        <a:t>                 3291</a:t>
                      </a:r>
                      <a:r>
                        <a:rPr lang="en-ZA" sz="2000" b="1" baseline="0" dirty="0" smtClean="0">
                          <a:effectLst/>
                        </a:rPr>
                        <a:t> </a:t>
                      </a:r>
                      <a:endParaRPr lang="fr-FR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77691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CE884643-BED8-1908-902D-354AFF05A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294285"/>
              </p:ext>
            </p:extLst>
          </p:nvPr>
        </p:nvGraphicFramePr>
        <p:xfrm>
          <a:off x="2079667" y="3300755"/>
          <a:ext cx="8056554" cy="396240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3086456">
                  <a:extLst>
                    <a:ext uri="{9D8B030D-6E8A-4147-A177-3AD203B41FA5}">
                      <a16:colId xmlns:a16="http://schemas.microsoft.com/office/drawing/2014/main" val="1114437643"/>
                    </a:ext>
                  </a:extLst>
                </a:gridCol>
                <a:gridCol w="2405979">
                  <a:extLst>
                    <a:ext uri="{9D8B030D-6E8A-4147-A177-3AD203B41FA5}">
                      <a16:colId xmlns:a16="http://schemas.microsoft.com/office/drawing/2014/main" val="224411107"/>
                    </a:ext>
                  </a:extLst>
                </a:gridCol>
                <a:gridCol w="2564119">
                  <a:extLst>
                    <a:ext uri="{9D8B030D-6E8A-4147-A177-3AD203B41FA5}">
                      <a16:colId xmlns:a16="http://schemas.microsoft.com/office/drawing/2014/main" val="828719665"/>
                    </a:ext>
                  </a:extLst>
                </a:gridCol>
              </a:tblGrid>
              <a:tr h="384902"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1800" b="1" dirty="0" smtClean="0">
                          <a:effectLst/>
                        </a:rPr>
                        <a:t> </a:t>
                      </a:r>
                      <a:r>
                        <a:rPr lang="fr-FR" sz="1800" b="1" dirty="0" smtClean="0">
                          <a:effectLst/>
                        </a:rPr>
                        <a:t>4491660</a:t>
                      </a:r>
                      <a:endParaRPr lang="ar-SA" sz="18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 </a:t>
                      </a:r>
                      <a:r>
                        <a:rPr lang="fr-FR" sz="2000" b="1" dirty="0" smtClean="0">
                          <a:effectLst/>
                          <a:cs typeface="Calisto MT" panose="02040603050505030304" pitchFamily="18" charset="0"/>
                        </a:rPr>
                        <a:t>560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مارس                  3322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310649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90B8130-108C-F0B4-7EAE-40A0922AE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915766"/>
              </p:ext>
            </p:extLst>
          </p:nvPr>
        </p:nvGraphicFramePr>
        <p:xfrm>
          <a:off x="2079667" y="3765485"/>
          <a:ext cx="8056554" cy="474108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85518">
                  <a:extLst>
                    <a:ext uri="{9D8B030D-6E8A-4147-A177-3AD203B41FA5}">
                      <a16:colId xmlns:a16="http://schemas.microsoft.com/office/drawing/2014/main" val="1590065532"/>
                    </a:ext>
                  </a:extLst>
                </a:gridCol>
                <a:gridCol w="2685518">
                  <a:extLst>
                    <a:ext uri="{9D8B030D-6E8A-4147-A177-3AD203B41FA5}">
                      <a16:colId xmlns:a16="http://schemas.microsoft.com/office/drawing/2014/main" val="3814577988"/>
                    </a:ext>
                  </a:extLst>
                </a:gridCol>
                <a:gridCol w="2685518">
                  <a:extLst>
                    <a:ext uri="{9D8B030D-6E8A-4147-A177-3AD203B41FA5}">
                      <a16:colId xmlns:a16="http://schemas.microsoft.com/office/drawing/2014/main" val="1554564649"/>
                    </a:ext>
                  </a:extLst>
                </a:gridCol>
              </a:tblGrid>
              <a:tr h="474108"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</a:rPr>
                        <a:t> </a:t>
                      </a:r>
                      <a:r>
                        <a:rPr lang="fr-FR" sz="2000" b="1" dirty="0" smtClean="0">
                          <a:effectLst/>
                        </a:rPr>
                        <a:t>3954440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baseline="0" dirty="0" smtClean="0">
                          <a:effectLst/>
                        </a:rPr>
                        <a:t>                576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بريل                    3475  </a:t>
                      </a:r>
                      <a:endParaRPr lang="ar-SA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877067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EF340797-148A-A00B-B279-DC1CA2969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595811"/>
              </p:ext>
            </p:extLst>
          </p:nvPr>
        </p:nvGraphicFramePr>
        <p:xfrm>
          <a:off x="2079668" y="4334397"/>
          <a:ext cx="8056554" cy="416435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85518">
                  <a:extLst>
                    <a:ext uri="{9D8B030D-6E8A-4147-A177-3AD203B41FA5}">
                      <a16:colId xmlns:a16="http://schemas.microsoft.com/office/drawing/2014/main" val="185959139"/>
                    </a:ext>
                  </a:extLst>
                </a:gridCol>
                <a:gridCol w="2685518">
                  <a:extLst>
                    <a:ext uri="{9D8B030D-6E8A-4147-A177-3AD203B41FA5}">
                      <a16:colId xmlns:a16="http://schemas.microsoft.com/office/drawing/2014/main" val="3584997175"/>
                    </a:ext>
                  </a:extLst>
                </a:gridCol>
                <a:gridCol w="2685518">
                  <a:extLst>
                    <a:ext uri="{9D8B030D-6E8A-4147-A177-3AD203B41FA5}">
                      <a16:colId xmlns:a16="http://schemas.microsoft.com/office/drawing/2014/main" val="3163320398"/>
                    </a:ext>
                  </a:extLst>
                </a:gridCol>
              </a:tblGrid>
              <a:tr h="416435"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</a:rPr>
                        <a:t> </a:t>
                      </a:r>
                      <a:r>
                        <a:rPr lang="fr-FR" sz="2000" b="1" dirty="0" smtClean="0">
                          <a:effectLst/>
                        </a:rPr>
                        <a:t>3811160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2000" b="1" dirty="0" smtClean="0">
                          <a:effectLst/>
                        </a:rPr>
                        <a:t>641</a:t>
                      </a:r>
                      <a:r>
                        <a:rPr lang="ar-SA" sz="2000" b="1" dirty="0" smtClean="0">
                          <a:effectLst/>
                        </a:rPr>
                        <a:t>               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مايو                    3886 </a:t>
                      </a:r>
                      <a:endParaRPr lang="ar-SA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65561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CEF23B02-0746-9D2E-055E-15D768A61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887476"/>
              </p:ext>
            </p:extLst>
          </p:nvPr>
        </p:nvGraphicFramePr>
        <p:xfrm>
          <a:off x="1770433" y="4768104"/>
          <a:ext cx="8365788" cy="576044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788596">
                  <a:extLst>
                    <a:ext uri="{9D8B030D-6E8A-4147-A177-3AD203B41FA5}">
                      <a16:colId xmlns:a16="http://schemas.microsoft.com/office/drawing/2014/main" val="1785958988"/>
                    </a:ext>
                  </a:extLst>
                </a:gridCol>
                <a:gridCol w="2788596">
                  <a:extLst>
                    <a:ext uri="{9D8B030D-6E8A-4147-A177-3AD203B41FA5}">
                      <a16:colId xmlns:a16="http://schemas.microsoft.com/office/drawing/2014/main" val="1187265399"/>
                    </a:ext>
                  </a:extLst>
                </a:gridCol>
                <a:gridCol w="2788596">
                  <a:extLst>
                    <a:ext uri="{9D8B030D-6E8A-4147-A177-3AD203B41FA5}">
                      <a16:colId xmlns:a16="http://schemas.microsoft.com/office/drawing/2014/main" val="1638489155"/>
                    </a:ext>
                  </a:extLst>
                </a:gridCol>
              </a:tblGrid>
              <a:tr h="576044">
                <a:tc>
                  <a:txBody>
                    <a:bodyPr/>
                    <a:lstStyle/>
                    <a:p>
                      <a:pPr algn="l" rtl="0" fontAlgn="base"/>
                      <a:r>
                        <a:rPr lang="fr-FR" sz="2000" b="1" baseline="0" dirty="0" smtClean="0">
                          <a:effectLst/>
                        </a:rPr>
                        <a:t>  </a:t>
                      </a:r>
                      <a:r>
                        <a:rPr lang="ar-SA" sz="2000" b="1" baseline="0" dirty="0" smtClean="0">
                          <a:effectLst/>
                        </a:rPr>
                        <a:t> </a:t>
                      </a:r>
                      <a:r>
                        <a:rPr lang="fr-FR" sz="2000" b="1" baseline="0" dirty="0" smtClean="0">
                          <a:effectLst/>
                        </a:rPr>
                        <a:t> </a:t>
                      </a:r>
                      <a:r>
                        <a:rPr lang="ar-SA" sz="2000" b="1" baseline="0" dirty="0" smtClean="0">
                          <a:effectLst/>
                        </a:rPr>
                        <a:t>  </a:t>
                      </a:r>
                      <a:r>
                        <a:rPr lang="fr-FR" sz="2000" b="1" baseline="0" dirty="0" smtClean="0">
                          <a:effectLst/>
                        </a:rPr>
                        <a:t>4363190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auto"/>
                      <a:r>
                        <a:rPr lang="fr-FR" sz="2000" b="1" dirty="0" smtClean="0">
                          <a:effectLst/>
                          <a:latin typeface="Calisto MT"/>
                        </a:rPr>
                        <a:t>692</a:t>
                      </a:r>
                      <a:r>
                        <a:rPr lang="ar-SA" sz="2000" b="1" dirty="0" smtClean="0">
                          <a:effectLst/>
                          <a:latin typeface="Calisto MT"/>
                        </a:rPr>
                        <a:t>            </a:t>
                      </a:r>
                      <a:endParaRPr lang="fr-FR" sz="2000" b="1" dirty="0">
                        <a:effectLst/>
                        <a:latin typeface="Calisto M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يونيو                  4427</a:t>
                      </a:r>
                      <a:endParaRPr lang="ar-SA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298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08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38859A5-E381-24F7-EEC5-270524ED57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24641" y="1193320"/>
          <a:ext cx="8927130" cy="594731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975710">
                  <a:extLst>
                    <a:ext uri="{9D8B030D-6E8A-4147-A177-3AD203B41FA5}">
                      <a16:colId xmlns:a16="http://schemas.microsoft.com/office/drawing/2014/main" val="2206143762"/>
                    </a:ext>
                  </a:extLst>
                </a:gridCol>
                <a:gridCol w="2975710">
                  <a:extLst>
                    <a:ext uri="{9D8B030D-6E8A-4147-A177-3AD203B41FA5}">
                      <a16:colId xmlns:a16="http://schemas.microsoft.com/office/drawing/2014/main" val="3047461791"/>
                    </a:ext>
                  </a:extLst>
                </a:gridCol>
                <a:gridCol w="2975710">
                  <a:extLst>
                    <a:ext uri="{9D8B030D-6E8A-4147-A177-3AD203B41FA5}">
                      <a16:colId xmlns:a16="http://schemas.microsoft.com/office/drawing/2014/main" val="1979370722"/>
                    </a:ext>
                  </a:extLst>
                </a:gridCol>
              </a:tblGrid>
              <a:tr h="594731">
                <a:tc>
                  <a:txBody>
                    <a:bodyPr/>
                    <a:lstStyle/>
                    <a:p>
                      <a:pPr algn="ctr" rtl="1" fontAlgn="base"/>
                      <a:endParaRPr lang="ar-SA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/>
                      <a:endParaRPr lang="ar-SA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48303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43336FA-429B-9010-EDAE-3EDF57DC2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7210"/>
              </p:ext>
            </p:extLst>
          </p:nvPr>
        </p:nvGraphicFramePr>
        <p:xfrm>
          <a:off x="1933755" y="1814884"/>
          <a:ext cx="8290016" cy="501678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256029">
                  <a:extLst>
                    <a:ext uri="{9D8B030D-6E8A-4147-A177-3AD203B41FA5}">
                      <a16:colId xmlns:a16="http://schemas.microsoft.com/office/drawing/2014/main" val="2804826179"/>
                    </a:ext>
                  </a:extLst>
                </a:gridCol>
                <a:gridCol w="4234369">
                  <a:extLst>
                    <a:ext uri="{9D8B030D-6E8A-4147-A177-3AD203B41FA5}">
                      <a16:colId xmlns:a16="http://schemas.microsoft.com/office/drawing/2014/main" val="4033076681"/>
                    </a:ext>
                  </a:extLst>
                </a:gridCol>
                <a:gridCol w="1799618">
                  <a:extLst>
                    <a:ext uri="{9D8B030D-6E8A-4147-A177-3AD203B41FA5}">
                      <a16:colId xmlns:a16="http://schemas.microsoft.com/office/drawing/2014/main" val="1392802447"/>
                    </a:ext>
                  </a:extLst>
                </a:gridCol>
              </a:tblGrid>
              <a:tr h="501678"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</a:rPr>
                        <a:t>المبلغ   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ar-SA" sz="2000" b="1" dirty="0" smtClean="0">
                          <a:effectLst/>
                        </a:rPr>
                        <a:t>العدد</a:t>
                      </a:r>
                      <a:r>
                        <a:rPr lang="ar-SA" sz="2000" b="1" baseline="0" dirty="0" smtClean="0">
                          <a:effectLst/>
                        </a:rPr>
                        <a:t> الكلي                 عدد الصناديق المفروز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ar-SA" sz="2000" b="1" dirty="0" smtClean="0">
                          <a:effectLst/>
                        </a:rPr>
                        <a:t>الشهر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23735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DAE9819F-41F0-CE5E-6697-5B24D8F4E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680047"/>
              </p:ext>
            </p:extLst>
          </p:nvPr>
        </p:nvGraphicFramePr>
        <p:xfrm>
          <a:off x="2079667" y="2350184"/>
          <a:ext cx="8056554" cy="520314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85518">
                  <a:extLst>
                    <a:ext uri="{9D8B030D-6E8A-4147-A177-3AD203B41FA5}">
                      <a16:colId xmlns:a16="http://schemas.microsoft.com/office/drawing/2014/main" val="1151043443"/>
                    </a:ext>
                  </a:extLst>
                </a:gridCol>
                <a:gridCol w="3649241">
                  <a:extLst>
                    <a:ext uri="{9D8B030D-6E8A-4147-A177-3AD203B41FA5}">
                      <a16:colId xmlns:a16="http://schemas.microsoft.com/office/drawing/2014/main" val="216715203"/>
                    </a:ext>
                  </a:extLst>
                </a:gridCol>
                <a:gridCol w="1721795">
                  <a:extLst>
                    <a:ext uri="{9D8B030D-6E8A-4147-A177-3AD203B41FA5}">
                      <a16:colId xmlns:a16="http://schemas.microsoft.com/office/drawing/2014/main" val="2547205744"/>
                    </a:ext>
                  </a:extLst>
                </a:gridCol>
              </a:tblGrid>
              <a:tr h="520314">
                <a:tc>
                  <a:txBody>
                    <a:bodyPr/>
                    <a:lstStyle/>
                    <a:p>
                      <a:pPr marL="0" indent="0" algn="l" rtl="0" fontAlgn="base">
                        <a:tabLst>
                          <a:tab pos="534988" algn="l"/>
                        </a:tabLst>
                      </a:pPr>
                      <a:r>
                        <a:rPr lang="ar-SA" sz="2000" b="1" dirty="0" smtClean="0">
                          <a:effectLst/>
                        </a:rPr>
                        <a:t>4513125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</a:rPr>
                        <a:t>865</a:t>
                      </a:r>
                      <a:r>
                        <a:rPr lang="fr-FR" sz="2000" b="1" dirty="0" smtClean="0">
                          <a:effectLst/>
                        </a:rPr>
                        <a:t>         </a:t>
                      </a:r>
                      <a:r>
                        <a:rPr lang="ar-SA" sz="2000" b="1" dirty="0" smtClean="0">
                          <a:effectLst/>
                        </a:rPr>
                        <a:t>  </a:t>
                      </a:r>
                      <a:r>
                        <a:rPr lang="fr-FR" sz="2000" b="1" dirty="0" smtClean="0">
                          <a:effectLst/>
                        </a:rPr>
                        <a:t>                    </a:t>
                      </a:r>
                      <a:r>
                        <a:rPr lang="ar-SA" sz="2000" b="1" dirty="0" smtClean="0">
                          <a:effectLst/>
                        </a:rPr>
                        <a:t>4809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rtl="0" fontAlgn="base">
                        <a:tabLst>
                          <a:tab pos="1527175" algn="l"/>
                        </a:tabLst>
                      </a:pPr>
                      <a:r>
                        <a:rPr lang="ar-SA" sz="2000" b="1" dirty="0" smtClean="0">
                          <a:effectLst/>
                        </a:rPr>
                        <a:t>يوليو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10079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45DC2C-6575-1FB0-A57A-DDDC90647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215991"/>
              </p:ext>
            </p:extLst>
          </p:nvPr>
        </p:nvGraphicFramePr>
        <p:xfrm>
          <a:off x="2079668" y="2878410"/>
          <a:ext cx="8338656" cy="396240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779552">
                  <a:extLst>
                    <a:ext uri="{9D8B030D-6E8A-4147-A177-3AD203B41FA5}">
                      <a16:colId xmlns:a16="http://schemas.microsoft.com/office/drawing/2014/main" val="2177513254"/>
                    </a:ext>
                  </a:extLst>
                </a:gridCol>
                <a:gridCol w="2779552">
                  <a:extLst>
                    <a:ext uri="{9D8B030D-6E8A-4147-A177-3AD203B41FA5}">
                      <a16:colId xmlns:a16="http://schemas.microsoft.com/office/drawing/2014/main" val="4003576420"/>
                    </a:ext>
                  </a:extLst>
                </a:gridCol>
                <a:gridCol w="2779552">
                  <a:extLst>
                    <a:ext uri="{9D8B030D-6E8A-4147-A177-3AD203B41FA5}">
                      <a16:colId xmlns:a16="http://schemas.microsoft.com/office/drawing/2014/main" val="532256850"/>
                    </a:ext>
                  </a:extLst>
                </a:gridCol>
              </a:tblGrid>
              <a:tr h="376705"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</a:rPr>
                        <a:t>4779650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fr-FR" sz="2000" b="1" dirty="0" smtClean="0">
                          <a:effectLst/>
                        </a:rPr>
                        <a:t>    </a:t>
                      </a:r>
                      <a:r>
                        <a:rPr lang="ar-SA" sz="2000" b="1" dirty="0" smtClean="0">
                          <a:effectLst/>
                        </a:rPr>
                        <a:t>747</a:t>
                      </a:r>
                      <a:r>
                        <a:rPr lang="fr-FR" sz="2000" b="1" dirty="0" smtClean="0">
                          <a:effectLst/>
                        </a:rPr>
                        <a:t>  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</a:rPr>
                        <a:t>اغسطس </a:t>
                      </a:r>
                      <a:r>
                        <a:rPr lang="ar-SA" sz="2000" b="1" baseline="0" dirty="0" smtClean="0">
                          <a:effectLst/>
                        </a:rPr>
                        <a:t>                </a:t>
                      </a:r>
                      <a:r>
                        <a:rPr lang="ar-SA" sz="1800" b="1" baseline="0" dirty="0" smtClean="0">
                          <a:effectLst/>
                        </a:rPr>
                        <a:t>4827</a:t>
                      </a:r>
                      <a:r>
                        <a:rPr lang="en-ZA" sz="2000" b="1" baseline="0" dirty="0" smtClean="0">
                          <a:effectLst/>
                        </a:rPr>
                        <a:t> </a:t>
                      </a:r>
                      <a:endParaRPr lang="fr-FR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77691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CE884643-BED8-1908-902D-354AFF05A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382580"/>
              </p:ext>
            </p:extLst>
          </p:nvPr>
        </p:nvGraphicFramePr>
        <p:xfrm>
          <a:off x="2079667" y="3300755"/>
          <a:ext cx="8056554" cy="396240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3086456">
                  <a:extLst>
                    <a:ext uri="{9D8B030D-6E8A-4147-A177-3AD203B41FA5}">
                      <a16:colId xmlns:a16="http://schemas.microsoft.com/office/drawing/2014/main" val="1114437643"/>
                    </a:ext>
                  </a:extLst>
                </a:gridCol>
                <a:gridCol w="2405979">
                  <a:extLst>
                    <a:ext uri="{9D8B030D-6E8A-4147-A177-3AD203B41FA5}">
                      <a16:colId xmlns:a16="http://schemas.microsoft.com/office/drawing/2014/main" val="224411107"/>
                    </a:ext>
                  </a:extLst>
                </a:gridCol>
                <a:gridCol w="2564119">
                  <a:extLst>
                    <a:ext uri="{9D8B030D-6E8A-4147-A177-3AD203B41FA5}">
                      <a16:colId xmlns:a16="http://schemas.microsoft.com/office/drawing/2014/main" val="828719665"/>
                    </a:ext>
                  </a:extLst>
                </a:gridCol>
              </a:tblGrid>
              <a:tr h="384902"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1800" b="1" dirty="0" smtClean="0">
                          <a:effectLst/>
                        </a:rPr>
                        <a:t>43755650</a:t>
                      </a:r>
                      <a:endParaRPr lang="ar-SA" sz="18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921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سبتمبر                  4887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310649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90B8130-108C-F0B4-7EAE-40A0922AE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565424"/>
              </p:ext>
            </p:extLst>
          </p:nvPr>
        </p:nvGraphicFramePr>
        <p:xfrm>
          <a:off x="2079667" y="3765485"/>
          <a:ext cx="8056554" cy="474108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685518">
                  <a:extLst>
                    <a:ext uri="{9D8B030D-6E8A-4147-A177-3AD203B41FA5}">
                      <a16:colId xmlns:a16="http://schemas.microsoft.com/office/drawing/2014/main" val="1590065532"/>
                    </a:ext>
                  </a:extLst>
                </a:gridCol>
                <a:gridCol w="2685518">
                  <a:extLst>
                    <a:ext uri="{9D8B030D-6E8A-4147-A177-3AD203B41FA5}">
                      <a16:colId xmlns:a16="http://schemas.microsoft.com/office/drawing/2014/main" val="3814577988"/>
                    </a:ext>
                  </a:extLst>
                </a:gridCol>
                <a:gridCol w="2685518">
                  <a:extLst>
                    <a:ext uri="{9D8B030D-6E8A-4147-A177-3AD203B41FA5}">
                      <a16:colId xmlns:a16="http://schemas.microsoft.com/office/drawing/2014/main" val="1554564649"/>
                    </a:ext>
                  </a:extLst>
                </a:gridCol>
              </a:tblGrid>
              <a:tr h="474108"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</a:rPr>
                        <a:t>5048840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ar-SA" sz="2000" b="1" baseline="0" dirty="0" smtClean="0">
                          <a:effectLst/>
                        </a:rPr>
                        <a:t>                   888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اكتوبر                    4994  </a:t>
                      </a:r>
                      <a:endParaRPr lang="ar-SA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877067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EF340797-148A-A00B-B279-DC1CA2969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948463"/>
              </p:ext>
            </p:extLst>
          </p:nvPr>
        </p:nvGraphicFramePr>
        <p:xfrm>
          <a:off x="2079668" y="4334397"/>
          <a:ext cx="8056554" cy="416435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939804">
                  <a:extLst>
                    <a:ext uri="{9D8B030D-6E8A-4147-A177-3AD203B41FA5}">
                      <a16:colId xmlns:a16="http://schemas.microsoft.com/office/drawing/2014/main" val="185959139"/>
                    </a:ext>
                  </a:extLst>
                </a:gridCol>
                <a:gridCol w="2431232">
                  <a:extLst>
                    <a:ext uri="{9D8B030D-6E8A-4147-A177-3AD203B41FA5}">
                      <a16:colId xmlns:a16="http://schemas.microsoft.com/office/drawing/2014/main" val="3584997175"/>
                    </a:ext>
                  </a:extLst>
                </a:gridCol>
                <a:gridCol w="2685518">
                  <a:extLst>
                    <a:ext uri="{9D8B030D-6E8A-4147-A177-3AD203B41FA5}">
                      <a16:colId xmlns:a16="http://schemas.microsoft.com/office/drawing/2014/main" val="3163320398"/>
                    </a:ext>
                  </a:extLst>
                </a:gridCol>
              </a:tblGrid>
              <a:tr h="416435"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</a:rPr>
                        <a:t>5126320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ar-SA" sz="2000" b="1" dirty="0" smtClean="0">
                          <a:effectLst/>
                        </a:rPr>
                        <a:t>   1219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نوفمبر                    3790 </a:t>
                      </a:r>
                      <a:endParaRPr lang="ar-SA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65561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CEF23B02-0746-9D2E-055E-15D768A61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472044"/>
              </p:ext>
            </p:extLst>
          </p:nvPr>
        </p:nvGraphicFramePr>
        <p:xfrm>
          <a:off x="1770433" y="4768104"/>
          <a:ext cx="8365788" cy="576044"/>
        </p:xfrm>
        <a:graphic>
          <a:graphicData uri="http://schemas.openxmlformats.org/drawingml/2006/table">
            <a:tbl>
              <a:tblPr bandRow="1">
                <a:tableStyleId>{69012ECD-51FC-41F1-AA8D-1B2483CD663E}</a:tableStyleId>
              </a:tblPr>
              <a:tblGrid>
                <a:gridCol w="2788596">
                  <a:extLst>
                    <a:ext uri="{9D8B030D-6E8A-4147-A177-3AD203B41FA5}">
                      <a16:colId xmlns:a16="http://schemas.microsoft.com/office/drawing/2014/main" val="1785958988"/>
                    </a:ext>
                  </a:extLst>
                </a:gridCol>
                <a:gridCol w="2788596">
                  <a:extLst>
                    <a:ext uri="{9D8B030D-6E8A-4147-A177-3AD203B41FA5}">
                      <a16:colId xmlns:a16="http://schemas.microsoft.com/office/drawing/2014/main" val="1187265399"/>
                    </a:ext>
                  </a:extLst>
                </a:gridCol>
                <a:gridCol w="2788596">
                  <a:extLst>
                    <a:ext uri="{9D8B030D-6E8A-4147-A177-3AD203B41FA5}">
                      <a16:colId xmlns:a16="http://schemas.microsoft.com/office/drawing/2014/main" val="1638489155"/>
                    </a:ext>
                  </a:extLst>
                </a:gridCol>
              </a:tblGrid>
              <a:tr h="576044">
                <a:tc>
                  <a:txBody>
                    <a:bodyPr/>
                    <a:lstStyle/>
                    <a:p>
                      <a:pPr algn="l" rtl="0" fontAlgn="base"/>
                      <a:r>
                        <a:rPr lang="fr-FR" sz="2000" b="1" baseline="0" dirty="0" smtClean="0">
                          <a:effectLst/>
                        </a:rPr>
                        <a:t>  </a:t>
                      </a:r>
                      <a:r>
                        <a:rPr lang="ar-SA" sz="2000" b="1" baseline="0" dirty="0" smtClean="0">
                          <a:effectLst/>
                        </a:rPr>
                        <a:t> </a:t>
                      </a:r>
                      <a:r>
                        <a:rPr lang="fr-FR" sz="2000" b="1" baseline="0" dirty="0" smtClean="0">
                          <a:effectLst/>
                        </a:rPr>
                        <a:t> </a:t>
                      </a:r>
                      <a:r>
                        <a:rPr lang="ar-SA" sz="2000" b="1" baseline="0" dirty="0" smtClean="0">
                          <a:effectLst/>
                        </a:rPr>
                        <a:t>5391480</a:t>
                      </a:r>
                      <a:endParaRPr lang="ar-SA" sz="2000" b="1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auto"/>
                      <a:r>
                        <a:rPr lang="ar-SA" sz="2000" b="1" dirty="0" smtClean="0">
                          <a:effectLst/>
                          <a:latin typeface="Calisto MT"/>
                        </a:rPr>
                        <a:t>1224        </a:t>
                      </a:r>
                      <a:endParaRPr lang="fr-FR" sz="2000" b="1" dirty="0">
                        <a:effectLst/>
                        <a:latin typeface="Calisto M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effectLst/>
                          <a:cs typeface="Calisto MT" panose="02040603050505030304" pitchFamily="18" charset="0"/>
                        </a:rPr>
                        <a:t>ديسمبر                  3777</a:t>
                      </a:r>
                      <a:endParaRPr lang="ar-SA" sz="2000" b="1" dirty="0" smtClean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298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52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ronicleVTI">
  <a:themeElements>
    <a:clrScheme name="ChronicleVTI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ChronicleVTI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Chronicle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34FD3B1-53CD-4A5C-943C-C44DFF248C3E}" vid="{19A790DA-2E4D-4134-98A6-7DECB1A1B842}"/>
    </a:ext>
  </a:extLst>
</a:theme>
</file>

<file path=ppt/theme/theme2.xml><?xml version="1.0" encoding="utf-8"?>
<a:theme xmlns:a="http://schemas.openxmlformats.org/drawingml/2006/main" name="1_ChronicleVTI">
  <a:themeElements>
    <a:clrScheme name="ChronicleVTI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ChronicleVTI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Chronicle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34FD3B1-53CD-4A5C-943C-C44DFF248C3E}" vid="{19A790DA-2E4D-4134-98A6-7DECB1A1B84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1953</TotalTime>
  <Words>147</Words>
  <Application>Microsoft Office PowerPoint</Application>
  <PresentationFormat>Widescreen</PresentationFormat>
  <Paragraphs>97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Aldhabi</vt:lpstr>
      <vt:lpstr>Andalus</vt:lpstr>
      <vt:lpstr>Arabic Typesetting</vt:lpstr>
      <vt:lpstr>Arial</vt:lpstr>
      <vt:lpstr>Calibri</vt:lpstr>
      <vt:lpstr>Calisto MT</vt:lpstr>
      <vt:lpstr>Univers Condensed</vt:lpstr>
      <vt:lpstr>Wingdings 3</vt:lpstr>
      <vt:lpstr>ChronicleVTI</vt:lpstr>
      <vt:lpstr>1_ChronicleVTI</vt:lpstr>
      <vt:lpstr>PowerPoint Presentation</vt:lpstr>
      <vt:lpstr>الحصيلة الإجمالية</vt:lpstr>
      <vt:lpstr>PowerPoint Presentation</vt:lpstr>
      <vt:lpstr>PowerPoint Presentation</vt:lpstr>
      <vt:lpstr>تقرير الصناديق السنوي</vt:lpstr>
      <vt:lpstr>الحصيلة الإجمالية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Pavilion 15</dc:creator>
  <cp:lastModifiedBy>Pavilion 15</cp:lastModifiedBy>
  <cp:revision>16</cp:revision>
  <dcterms:created xsi:type="dcterms:W3CDTF">2025-01-09T11:45:04Z</dcterms:created>
  <dcterms:modified xsi:type="dcterms:W3CDTF">2025-01-29T11:46:43Z</dcterms:modified>
</cp:coreProperties>
</file>